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18"/>
  </p:notesMasterIdLst>
  <p:handoutMasterIdLst>
    <p:handoutMasterId r:id="rId19"/>
  </p:handoutMasterIdLst>
  <p:sldIdLst>
    <p:sldId id="1862" r:id="rId6"/>
    <p:sldId id="1860" r:id="rId7"/>
    <p:sldId id="1873" r:id="rId8"/>
    <p:sldId id="1868" r:id="rId9"/>
    <p:sldId id="1826" r:id="rId10"/>
    <p:sldId id="1870" r:id="rId11"/>
    <p:sldId id="1828" r:id="rId12"/>
    <p:sldId id="1854" r:id="rId13"/>
    <p:sldId id="1855" r:id="rId14"/>
    <p:sldId id="1871" r:id="rId15"/>
    <p:sldId id="1872" r:id="rId16"/>
    <p:sldId id="1532" r:id="rId17"/>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ark template" id="{888AB95E-1B7E-4E95-8F39-C5D0E8372BC2}">
          <p14:sldIdLst>
            <p14:sldId id="1862"/>
            <p14:sldId id="1860"/>
            <p14:sldId id="1873"/>
            <p14:sldId id="1868"/>
            <p14:sldId id="1826"/>
            <p14:sldId id="1870"/>
            <p14:sldId id="1828"/>
            <p14:sldId id="1854"/>
            <p14:sldId id="1855"/>
            <p14:sldId id="1871"/>
            <p14:sldId id="1872"/>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2F2F2F"/>
    <a:srgbClr val="F2F2F2"/>
    <a:srgbClr val="D2D2D2"/>
    <a:srgbClr val="5C2D91"/>
    <a:srgbClr val="00BCF2"/>
    <a:srgbClr val="0078D4"/>
    <a:srgbClr val="037BDA"/>
    <a:srgbClr val="1A1A1A"/>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58" autoAdjust="0"/>
    <p:restoredTop sz="92133" autoAdjust="0"/>
  </p:normalViewPr>
  <p:slideViewPr>
    <p:cSldViewPr snapToGrid="0">
      <p:cViewPr varScale="1">
        <p:scale>
          <a:sx n="68" d="100"/>
          <a:sy n="68" d="100"/>
        </p:scale>
        <p:origin x="640" y="68"/>
      </p:cViewPr>
      <p:guideLst/>
    </p:cSldViewPr>
  </p:slideViewPr>
  <p:outlineViewPr>
    <p:cViewPr>
      <p:scale>
        <a:sx n="33" d="100"/>
        <a:sy n="33" d="100"/>
      </p:scale>
      <p:origin x="0" y="-651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51" d="100"/>
          <a:sy n="51" d="100"/>
        </p:scale>
        <p:origin x="269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3/6/2021 1:15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hdphoto2.wdp>
</file>

<file path=ppt/media/hdphoto3.wdp>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e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3/6/2021 1:14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3/6/2021 1:14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98963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801BB6DB-292D-4F55-8FEB-A2186E983E2E}" type="datetime8">
              <a:rPr lang="en-US" smtClean="0"/>
              <a:t>3/6/2021 1:14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0988860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3/6/2021 1:14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12</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3/6/2021 1:15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831237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3/6/2021 1:14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642421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3/6/2021 1:14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495717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3/6/2021 1:14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0446432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7</a:t>
            </a:fld>
            <a:endParaRPr lang="en-US" dirty="0"/>
          </a:p>
        </p:txBody>
      </p:sp>
      <p:sp>
        <p:nvSpPr>
          <p:cNvPr id="10" name="Date Placeholder 9"/>
          <p:cNvSpPr>
            <a:spLocks noGrp="1"/>
          </p:cNvSpPr>
          <p:nvPr>
            <p:ph type="dt" idx="13"/>
          </p:nvPr>
        </p:nvSpPr>
        <p:spPr/>
        <p:txBody>
          <a:bodyPr/>
          <a:lstStyle/>
          <a:p>
            <a:fld id="{1D9BFF88-B9B5-4B68-BAE1-09ACB5D03C54}" type="datetime8">
              <a:rPr lang="en-US" smtClean="0"/>
              <a:t>3/6/2021 1:14 PM</a:t>
            </a:fld>
            <a:endParaRPr lang="en-US" dirty="0"/>
          </a:p>
        </p:txBody>
      </p:sp>
      <p:sp>
        <p:nvSpPr>
          <p:cNvPr id="12" name="Header Placeholder 11"/>
          <p:cNvSpPr>
            <a:spLocks noGrp="1"/>
          </p:cNvSpPr>
          <p:nvPr>
            <p:ph type="hdr" sz="quarter" idx="15"/>
          </p:nvPr>
        </p:nvSpPr>
        <p:spPr/>
        <p:txBody>
          <a:bodyPr/>
          <a:lstStyle/>
          <a:p>
            <a:endParaRPr lang="en-US" dirty="0"/>
          </a:p>
        </p:txBody>
      </p:sp>
      <p:sp>
        <p:nvSpPr>
          <p:cNvPr id="5" name="Footer Placeholder 4"/>
          <p:cNvSpPr>
            <a:spLocks noGrp="1"/>
          </p:cNvSpPr>
          <p:nvPr>
            <p:ph type="ftr" sz="quarter" idx="16"/>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1209397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3/6/2021 1:14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591807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801BB6DB-292D-4F55-8FEB-A2186E983E2E}" type="datetime8">
              <a:rPr lang="en-US" smtClean="0"/>
              <a:t>3/6/2021 1:14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489459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801BB6DB-292D-4F55-8FEB-A2186E983E2E}" type="datetime8">
              <a:rPr lang="en-US" smtClean="0"/>
              <a:t>3/6/2021 1:14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0029312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0.xml.rels><?xml version="1.0" encoding="UTF-8" standalone="yes"?>
<Relationships xmlns="http://schemas.openxmlformats.org/package/2006/relationships"><Relationship Id="rId3" Type="http://schemas.openxmlformats.org/officeDocument/2006/relationships/hyperlink" Target="https://education.github.com/pack" TargetMode="External"/><Relationship Id="rId2" Type="http://schemas.openxmlformats.org/officeDocument/2006/relationships/notesSlide" Target="../notesSlides/notesSlide9.xml"/><Relationship Id="rId1" Type="http://schemas.openxmlformats.org/officeDocument/2006/relationships/slideLayout" Target="../slideLayouts/slideLayout51.xml"/><Relationship Id="rId6" Type="http://schemas.microsoft.com/office/2007/relationships/hdphoto" Target="../media/hdphoto2.wdp"/><Relationship Id="rId5" Type="http://schemas.openxmlformats.org/officeDocument/2006/relationships/image" Target="../media/image18.png"/><Relationship Id="rId4" Type="http://schemas.openxmlformats.org/officeDocument/2006/relationships/hyperlink" Target="https://education.github.com/experts"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51.xml"/><Relationship Id="rId4" Type="http://schemas.microsoft.com/office/2007/relationships/hdphoto" Target="../media/hdphoto3.wdp"/></Relationships>
</file>

<file path=ppt/slides/_rels/slide1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1.xml"/><Relationship Id="rId1" Type="http://schemas.openxmlformats.org/officeDocument/2006/relationships/slideLayout" Target="../slideLayouts/slideLayout60.xml"/><Relationship Id="rId4" Type="http://schemas.openxmlformats.org/officeDocument/2006/relationships/image" Target="../media/image21.jpeg"/></Relationships>
</file>

<file path=ppt/slides/_rels/slide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34.xml"/><Relationship Id="rId4" Type="http://schemas.openxmlformats.org/officeDocument/2006/relationships/hyperlink" Target="https://www.linkedin.com/in/jasleen-sondhi/"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34.xml"/><Relationship Id="rId5" Type="http://schemas.microsoft.com/office/2007/relationships/hdphoto" Target="../media/hdphoto1.wdp"/><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hyperlink" Target="https://education.github.com/pack?sort=popularity" TargetMode="External"/><Relationship Id="rId2" Type="http://schemas.openxmlformats.org/officeDocument/2006/relationships/notesSlide" Target="../notesSlides/notesSlide3.xml"/><Relationship Id="rId1" Type="http://schemas.openxmlformats.org/officeDocument/2006/relationships/slideLayout" Target="../slideLayouts/slideLayout35.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3" Type="http://schemas.openxmlformats.org/officeDocument/2006/relationships/hyperlink" Target="https://education.github.com/" TargetMode="External"/><Relationship Id="rId2" Type="http://schemas.openxmlformats.org/officeDocument/2006/relationships/notesSlide" Target="../notesSlides/notesSlide5.xml"/><Relationship Id="rId1" Type="http://schemas.openxmlformats.org/officeDocument/2006/relationships/slideLayout" Target="../slideLayouts/slideLayout50.xml"/><Relationship Id="rId4" Type="http://schemas.openxmlformats.org/officeDocument/2006/relationships/hyperlink" Target="mailto:MS18XXX@mccblr.edu.in"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50.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5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880144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37703" y="1150446"/>
            <a:ext cx="9144000" cy="498598"/>
          </a:xfrm>
        </p:spPr>
        <p:txBody>
          <a:bodyPr/>
          <a:lstStyle/>
          <a:p>
            <a:r>
              <a:rPr lang="en-US" dirty="0"/>
              <a:t>How do I become a Campus Expert?</a:t>
            </a:r>
          </a:p>
        </p:txBody>
      </p:sp>
      <p:sp>
        <p:nvSpPr>
          <p:cNvPr id="5" name="TextBox 4">
            <a:extLst>
              <a:ext uri="{FF2B5EF4-FFF2-40B4-BE49-F238E27FC236}">
                <a16:creationId xmlns:a16="http://schemas.microsoft.com/office/drawing/2014/main" id="{0BEE67AD-A90C-446F-BBFD-522DED1127F9}"/>
              </a:ext>
            </a:extLst>
          </p:cNvPr>
          <p:cNvSpPr txBox="1"/>
          <p:nvPr/>
        </p:nvSpPr>
        <p:spPr>
          <a:xfrm>
            <a:off x="547508" y="2508741"/>
            <a:ext cx="10376554" cy="1569660"/>
          </a:xfrm>
          <a:prstGeom prst="rect">
            <a:avLst/>
          </a:prstGeom>
          <a:noFill/>
        </p:spPr>
        <p:txBody>
          <a:bodyPr wrap="square">
            <a:spAutoFit/>
          </a:bodyPr>
          <a:lstStyle/>
          <a:p>
            <a:r>
              <a:rPr lang="en-US" sz="2400" b="0" i="0" dirty="0">
                <a:effectLst/>
                <a:latin typeface="-apple-system"/>
              </a:rPr>
              <a:t>To become a Campus Expert, you first have to complete the training. To join the training, you need to be a verified student, over the age of 18. To verify as a student, sign up for the </a:t>
            </a:r>
            <a:r>
              <a:rPr lang="en-US" sz="2400" b="0" i="0" u="none" strike="noStrike" dirty="0">
                <a:effectLst/>
                <a:latin typeface="-apple-system"/>
                <a:hlinkClick r:id="rId3">
                  <a:extLst>
                    <a:ext uri="{A12FA001-AC4F-418D-AE19-62706E023703}">
                      <ahyp:hlinkClr xmlns:ahyp="http://schemas.microsoft.com/office/drawing/2018/hyperlinkcolor" val="tx"/>
                    </a:ext>
                  </a:extLst>
                </a:hlinkClick>
              </a:rPr>
              <a:t>GitHub Student Developer Pack</a:t>
            </a:r>
            <a:r>
              <a:rPr lang="en-US" sz="2400" b="0" i="0" dirty="0">
                <a:effectLst/>
                <a:latin typeface="-apple-system"/>
              </a:rPr>
              <a:t>. Once you are verified as a student, you can join the </a:t>
            </a:r>
            <a:r>
              <a:rPr lang="en-US" sz="2400" b="0" i="0" u="none" strike="noStrike" dirty="0">
                <a:effectLst/>
                <a:latin typeface="-apple-system"/>
                <a:hlinkClick r:id="rId4">
                  <a:extLst>
                    <a:ext uri="{A12FA001-AC4F-418D-AE19-62706E023703}">
                      <ahyp:hlinkClr xmlns:ahyp="http://schemas.microsoft.com/office/drawing/2018/hyperlinkcolor" val="tx"/>
                    </a:ext>
                  </a:extLst>
                </a:hlinkClick>
              </a:rPr>
              <a:t>Campus Expert training</a:t>
            </a:r>
            <a:r>
              <a:rPr lang="en-US" sz="2400" b="0" i="0" dirty="0">
                <a:effectLst/>
                <a:latin typeface="-apple-system"/>
              </a:rPr>
              <a:t> .</a:t>
            </a:r>
            <a:endParaRPr lang="en-IN" sz="2400" spc="-50" dirty="0">
              <a:ln w="3175">
                <a:noFill/>
              </a:ln>
              <a:latin typeface="+mj-lt"/>
              <a:cs typeface="Segoe UI" pitchFamily="34" charset="0"/>
            </a:endParaRPr>
          </a:p>
        </p:txBody>
      </p:sp>
      <p:pic>
        <p:nvPicPr>
          <p:cNvPr id="4098" name="Picture 2">
            <a:extLst>
              <a:ext uri="{FF2B5EF4-FFF2-40B4-BE49-F238E27FC236}">
                <a16:creationId xmlns:a16="http://schemas.microsoft.com/office/drawing/2014/main" id="{1646ECB4-85C2-4C1E-B74B-4DEC4DD2677E}"/>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226292" y="78883"/>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5161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66362" y="1122166"/>
            <a:ext cx="9144000" cy="498598"/>
          </a:xfrm>
        </p:spPr>
        <p:txBody>
          <a:bodyPr/>
          <a:lstStyle/>
          <a:p>
            <a:r>
              <a:rPr lang="en-US" dirty="0"/>
              <a:t>What are the benefits that I will get?</a:t>
            </a:r>
          </a:p>
        </p:txBody>
      </p:sp>
      <p:sp>
        <p:nvSpPr>
          <p:cNvPr id="5" name="TextBox 4">
            <a:extLst>
              <a:ext uri="{FF2B5EF4-FFF2-40B4-BE49-F238E27FC236}">
                <a16:creationId xmlns:a16="http://schemas.microsoft.com/office/drawing/2014/main" id="{0BEE67AD-A90C-446F-BBFD-522DED1127F9}"/>
              </a:ext>
            </a:extLst>
          </p:cNvPr>
          <p:cNvSpPr txBox="1"/>
          <p:nvPr/>
        </p:nvSpPr>
        <p:spPr>
          <a:xfrm>
            <a:off x="566362" y="1967036"/>
            <a:ext cx="10376554" cy="3046988"/>
          </a:xfrm>
          <a:prstGeom prst="rect">
            <a:avLst/>
          </a:prstGeom>
          <a:noFill/>
        </p:spPr>
        <p:txBody>
          <a:bodyPr wrap="square">
            <a:spAutoFit/>
          </a:bodyPr>
          <a:lstStyle/>
          <a:p>
            <a:r>
              <a:rPr lang="en-US" sz="2400" b="0" i="0" dirty="0">
                <a:effectLst/>
                <a:latin typeface="-apple-system"/>
              </a:rPr>
              <a:t>As a Campus Expert completes more training modules, they will gain access to more resources to use to help their community. Benefits range from free stickers and cheat sheets for your school, to event/hackathon sponsorships, to travel support to attend GitHub events and conferences.</a:t>
            </a:r>
          </a:p>
          <a:p>
            <a:endParaRPr lang="en-US" sz="2400" b="0" i="0" dirty="0">
              <a:effectLst/>
              <a:latin typeface="-apple-system"/>
            </a:endParaRPr>
          </a:p>
          <a:p>
            <a:r>
              <a:rPr lang="en-US" sz="2400" b="0" i="0" dirty="0">
                <a:effectLst/>
                <a:latin typeface="-apple-system"/>
              </a:rPr>
              <a:t>In addition to material resources and benefits, Campus Experts gain access to regular webinars and guest talks from industry experts, and spaces to collaborate with other Campus Experts and </a:t>
            </a:r>
            <a:r>
              <a:rPr lang="en-US" sz="2400" b="0" i="0" dirty="0" err="1">
                <a:effectLst/>
                <a:latin typeface="-apple-system"/>
              </a:rPr>
              <a:t>GitHubbers</a:t>
            </a:r>
            <a:r>
              <a:rPr lang="en-US" sz="2400" b="0" i="0" dirty="0">
                <a:effectLst/>
                <a:latin typeface="-apple-system"/>
              </a:rPr>
              <a:t>.</a:t>
            </a:r>
            <a:endParaRPr lang="en-IN" sz="2400" spc="-50" dirty="0">
              <a:ln w="3175">
                <a:noFill/>
              </a:ln>
              <a:latin typeface="+mj-lt"/>
              <a:cs typeface="Segoe UI" pitchFamily="34" charset="0"/>
            </a:endParaRPr>
          </a:p>
        </p:txBody>
      </p:sp>
      <p:pic>
        <p:nvPicPr>
          <p:cNvPr id="6146" name="Picture 2">
            <a:extLst>
              <a:ext uri="{FF2B5EF4-FFF2-40B4-BE49-F238E27FC236}">
                <a16:creationId xmlns:a16="http://schemas.microsoft.com/office/drawing/2014/main" id="{2841F7DC-F8D6-444C-98EC-B50A89E93C05}"/>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2490" b="99585" l="0" r="96651">
                        <a14:foregroundMark x1="6699" y1="26141" x2="55981" y2="6639"/>
                        <a14:foregroundMark x1="55981" y1="6639" x2="93301" y2="36929"/>
                        <a14:foregroundMark x1="93301" y1="36929" x2="88995" y2="58506"/>
                        <a14:foregroundMark x1="88995" y1="58506" x2="52632" y2="90871"/>
                        <a14:foregroundMark x1="52632" y1="90871" x2="28708" y2="83402"/>
                        <a14:foregroundMark x1="28708" y1="83402" x2="5742" y2="67635"/>
                        <a14:foregroundMark x1="5742" y1="67635" x2="478" y2="43154"/>
                        <a14:foregroundMark x1="478" y1="43154" x2="11005" y2="36515"/>
                        <a14:foregroundMark x1="54545" y1="90456" x2="84211" y2="77593"/>
                        <a14:foregroundMark x1="91866" y1="41079" x2="91866" y2="41079"/>
                        <a14:foregroundMark x1="92344" y1="41494" x2="92344" y2="41494"/>
                        <a14:foregroundMark x1="67943" y1="39834" x2="67943" y2="39834"/>
                        <a14:foregroundMark x1="66507" y1="39004" x2="61722" y2="38174"/>
                        <a14:foregroundMark x1="61244" y1="38174" x2="56459" y2="37759"/>
                        <a14:foregroundMark x1="54545" y1="37759" x2="47847" y2="41079"/>
                        <a14:foregroundMark x1="46890" y1="53942" x2="53110" y2="44813"/>
                        <a14:foregroundMark x1="75120" y1="64315" x2="72727" y2="43568"/>
                        <a14:foregroundMark x1="72727" y1="43568" x2="70335" y2="42324"/>
                        <a14:foregroundMark x1="53589" y1="40664" x2="36842" y2="47718"/>
                        <a14:foregroundMark x1="49282" y1="33195" x2="24402" y2="36515"/>
                        <a14:foregroundMark x1="24402" y1="36515" x2="47847" y2="55187"/>
                        <a14:foregroundMark x1="47847" y1="55187" x2="70335" y2="43983"/>
                        <a14:foregroundMark x1="70335" y1="43983" x2="62679" y2="21162"/>
                        <a14:foregroundMark x1="36842" y1="21992" x2="13876" y2="29876"/>
                        <a14:foregroundMark x1="13876" y1="29876" x2="24880" y2="50622"/>
                        <a14:foregroundMark x1="24880" y1="50622" x2="24880" y2="28216"/>
                        <a14:foregroundMark x1="24880" y1="28216" x2="7656" y2="29461"/>
                        <a14:foregroundMark x1="42105" y1="8299" x2="48325" y2="7054"/>
                        <a14:foregroundMark x1="92823" y1="36929" x2="97129" y2="66805"/>
                        <a14:foregroundMark x1="55502" y1="93361" x2="35885" y2="88797"/>
                        <a14:foregroundMark x1="31100" y1="76349" x2="26794" y2="71369"/>
                        <a14:foregroundMark x1="29187" y1="56846" x2="33493" y2="36100"/>
                        <a14:foregroundMark x1="33493" y1="36100" x2="58852" y2="36100"/>
                        <a14:foregroundMark x1="58852" y1="36100" x2="49761" y2="14523"/>
                        <a14:foregroundMark x1="49761" y1="14523" x2="4785" y2="37344"/>
                        <a14:foregroundMark x1="4785" y1="37344" x2="11962" y2="58091"/>
                        <a14:foregroundMark x1="11962" y1="58091" x2="86124" y2="78838"/>
                        <a14:foregroundMark x1="86124" y1="78838" x2="77033" y2="58921"/>
                        <a14:foregroundMark x1="77033" y1="58921" x2="88517" y2="39834"/>
                        <a14:foregroundMark x1="88517" y1="39834" x2="51196" y2="9544"/>
                        <a14:foregroundMark x1="51196" y1="9544" x2="48804" y2="2490"/>
                        <a14:foregroundMark x1="78469" y1="51452" x2="48325" y2="88382"/>
                        <a14:foregroundMark x1="48325" y1="88382" x2="47847" y2="90456"/>
                        <a14:foregroundMark x1="20574" y1="57261" x2="38756" y2="75519"/>
                        <a14:foregroundMark x1="38756" y1="75519" x2="40670" y2="79253"/>
                        <a14:foregroundMark x1="18660" y1="59751" x2="33971" y2="85477"/>
                        <a14:foregroundMark x1="86603" y1="45228" x2="90431" y2="65560"/>
                        <a14:foregroundMark x1="90431" y1="65560" x2="87560" y2="68880"/>
                        <a14:foregroundMark x1="91866" y1="65145" x2="86603" y2="53112"/>
                        <a14:foregroundMark x1="93301" y1="56846" x2="82297" y2="44813"/>
                        <a14:foregroundMark x1="95215" y1="56846" x2="82297" y2="42739"/>
                        <a14:foregroundMark x1="66029" y1="18257" x2="91388" y2="32780"/>
                        <a14:foregroundMark x1="69378" y1="19917" x2="93780" y2="36929"/>
                        <a14:foregroundMark x1="62201" y1="15768" x2="86603" y2="25726"/>
                        <a14:foregroundMark x1="86603" y1="25726" x2="94737" y2="34855"/>
                        <a14:foregroundMark x1="53589" y1="14108" x2="6699" y2="35685"/>
                        <a14:foregroundMark x1="6699" y1="35685" x2="8612" y2="58506"/>
                        <a14:foregroundMark x1="8612" y1="58506" x2="17225" y2="78008"/>
                        <a14:foregroundMark x1="17225" y1="78008" x2="69378" y2="87137"/>
                        <a14:foregroundMark x1="69378" y1="87137" x2="77990" y2="79668"/>
                        <a14:foregroundMark x1="23923" y1="64730" x2="20574" y2="70124"/>
                        <a14:foregroundMark x1="13876" y1="24481" x2="36842" y2="16598"/>
                        <a14:foregroundMark x1="36842" y1="16598" x2="38756" y2="17012"/>
                        <a14:foregroundMark x1="73206" y1="37759" x2="66507" y2="49378"/>
                        <a14:foregroundMark x1="47368" y1="34025" x2="54067" y2="31950"/>
                        <a14:foregroundMark x1="34450" y1="75934" x2="58852" y2="78838"/>
                        <a14:foregroundMark x1="58852" y1="78838" x2="48804" y2="99585"/>
                        <a14:foregroundMark x1="48804" y1="99585" x2="48804" y2="99585"/>
                        <a14:foregroundMark x1="72249" y1="79668" x2="54545" y2="85062"/>
                        <a14:foregroundMark x1="39713" y1="76349" x2="51675" y2="74274"/>
                        <a14:foregroundMark x1="29187" y1="38174" x2="52153" y2="26971"/>
                        <a14:foregroundMark x1="52153" y1="26971" x2="52632" y2="26556"/>
                        <a14:foregroundMark x1="56459" y1="51452" x2="64593" y2="57676"/>
                      </a14:backgroundRemoval>
                    </a14:imgEffect>
                  </a14:imgLayer>
                </a14:imgProps>
              </a:ext>
              <a:ext uri="{28A0092B-C50C-407E-A947-70E740481C1C}">
                <a14:useLocalDpi xmlns:a14="http://schemas.microsoft.com/office/drawing/2010/main" val="0"/>
              </a:ext>
            </a:extLst>
          </a:blip>
          <a:srcRect/>
          <a:stretch>
            <a:fillRect/>
          </a:stretch>
        </p:blipFill>
        <p:spPr bwMode="auto">
          <a:xfrm>
            <a:off x="10087417" y="103647"/>
            <a:ext cx="1990725" cy="2295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0524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A71CD-3948-467E-8CD3-3CA98664D53E}"/>
              </a:ext>
            </a:extLst>
          </p:cNvPr>
          <p:cNvSpPr>
            <a:spLocks noGrp="1"/>
          </p:cNvSpPr>
          <p:nvPr>
            <p:ph type="title"/>
          </p:nvPr>
        </p:nvSpPr>
        <p:spPr>
          <a:xfrm>
            <a:off x="1084083" y="537705"/>
            <a:ext cx="9144000" cy="498598"/>
          </a:xfrm>
        </p:spPr>
        <p:txBody>
          <a:bodyPr/>
          <a:lstStyle/>
          <a:p>
            <a:pPr algn="ctr"/>
            <a:r>
              <a:rPr lang="en-US" dirty="0"/>
              <a:t>Thank you!</a:t>
            </a:r>
          </a:p>
        </p:txBody>
      </p:sp>
      <p:pic>
        <p:nvPicPr>
          <p:cNvPr id="4" name="Picture 3">
            <a:extLst>
              <a:ext uri="{FF2B5EF4-FFF2-40B4-BE49-F238E27FC236}">
                <a16:creationId xmlns:a16="http://schemas.microsoft.com/office/drawing/2014/main" id="{6082D00B-3C1C-46E0-9D2F-10F88146DD2E}"/>
              </a:ext>
            </a:extLst>
          </p:cNvPr>
          <p:cNvPicPr>
            <a:picLocks noChangeAspect="1"/>
          </p:cNvPicPr>
          <p:nvPr/>
        </p:nvPicPr>
        <p:blipFill>
          <a:blip r:embed="rId3"/>
          <a:stretch>
            <a:fillRect/>
          </a:stretch>
        </p:blipFill>
        <p:spPr>
          <a:xfrm>
            <a:off x="3789576" y="1384021"/>
            <a:ext cx="4939646" cy="3666143"/>
          </a:xfrm>
          <a:prstGeom prst="rect">
            <a:avLst/>
          </a:prstGeom>
        </p:spPr>
      </p:pic>
      <p:pic>
        <p:nvPicPr>
          <p:cNvPr id="1026" name="Picture 2">
            <a:extLst>
              <a:ext uri="{FF2B5EF4-FFF2-40B4-BE49-F238E27FC236}">
                <a16:creationId xmlns:a16="http://schemas.microsoft.com/office/drawing/2014/main" id="{5F409DC5-FAA8-44D7-9178-A55DEC74E5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8218" y="1384021"/>
            <a:ext cx="3205113" cy="35744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581923" y="541079"/>
            <a:ext cx="6637867" cy="553998"/>
          </a:xfrm>
        </p:spPr>
        <p:txBody>
          <a:bodyPr/>
          <a:lstStyle/>
          <a:p>
            <a:r>
              <a:rPr lang="en-US" dirty="0"/>
              <a:t>Jasleen Kaur Sondhi</a:t>
            </a:r>
          </a:p>
        </p:txBody>
      </p:sp>
      <p:pic>
        <p:nvPicPr>
          <p:cNvPr id="11" name="Picture 10">
            <a:extLst>
              <a:ext uri="{FF2B5EF4-FFF2-40B4-BE49-F238E27FC236}">
                <a16:creationId xmlns:a16="http://schemas.microsoft.com/office/drawing/2014/main" id="{814F7FB3-62CD-4DBE-8BA5-9881DA6A55B5}"/>
              </a:ext>
            </a:extLst>
          </p:cNvPr>
          <p:cNvPicPr>
            <a:picLocks noChangeAspect="1"/>
          </p:cNvPicPr>
          <p:nvPr/>
        </p:nvPicPr>
        <p:blipFill>
          <a:blip r:embed="rId3"/>
          <a:stretch>
            <a:fillRect/>
          </a:stretch>
        </p:blipFill>
        <p:spPr>
          <a:xfrm>
            <a:off x="273839" y="1315765"/>
            <a:ext cx="2808462" cy="2808462"/>
          </a:xfrm>
          <a:prstGeom prst="rect">
            <a:avLst/>
          </a:prstGeom>
        </p:spPr>
      </p:pic>
      <p:sp>
        <p:nvSpPr>
          <p:cNvPr id="16" name="TextBox 15">
            <a:extLst>
              <a:ext uri="{FF2B5EF4-FFF2-40B4-BE49-F238E27FC236}">
                <a16:creationId xmlns:a16="http://schemas.microsoft.com/office/drawing/2014/main" id="{B7D914FA-D20F-4C82-872B-292B9DEB098E}"/>
              </a:ext>
            </a:extLst>
          </p:cNvPr>
          <p:cNvSpPr txBox="1"/>
          <p:nvPr/>
        </p:nvSpPr>
        <p:spPr>
          <a:xfrm>
            <a:off x="3233130" y="1315766"/>
            <a:ext cx="6051573" cy="3628686"/>
          </a:xfrm>
          <a:prstGeom prst="rect">
            <a:avLst/>
          </a:prstGeom>
          <a:noFill/>
        </p:spPr>
        <p:txBody>
          <a:bodyPr wrap="square">
            <a:spAutoFit/>
          </a:bodyPr>
          <a:lstStyle/>
          <a:p>
            <a:pPr marL="285750" indent="-285750">
              <a:buFont typeface="Arial" panose="020B0604020202020204" pitchFamily="34" charset="0"/>
              <a:buChar char="•"/>
            </a:pPr>
            <a:r>
              <a:rPr lang="en-IN" dirty="0"/>
              <a:t>Final year student pursing triple majors in Physics, Mathematics and Computer Science, Mount Carmel College, Bangalore.</a:t>
            </a:r>
          </a:p>
          <a:p>
            <a:pPr marL="285750" indent="-285750">
              <a:buFont typeface="Arial" panose="020B0604020202020204" pitchFamily="34" charset="0"/>
              <a:buChar char="•"/>
            </a:pPr>
            <a:r>
              <a:rPr lang="en-IN" dirty="0"/>
              <a:t>R Programming Intern at SIRPI, Visualize and Decide.</a:t>
            </a:r>
          </a:p>
          <a:p>
            <a:pPr marL="285750" indent="-285750">
              <a:buFont typeface="Arial" panose="020B0604020202020204" pitchFamily="34" charset="0"/>
              <a:buChar char="•"/>
            </a:pPr>
            <a:r>
              <a:rPr lang="en-IN" dirty="0"/>
              <a:t>Beta Microsoft Learn Student Ambassador.</a:t>
            </a:r>
          </a:p>
          <a:p>
            <a:pPr marL="285750" indent="-285750">
              <a:buFont typeface="Arial" panose="020B0604020202020204" pitchFamily="34" charset="0"/>
              <a:buChar char="•"/>
            </a:pPr>
            <a:r>
              <a:rPr lang="en-IN" dirty="0"/>
              <a:t>R Programming Textbook Companion under publication process by IIT Bombay, FOSSEE Fellowship.</a:t>
            </a:r>
          </a:p>
          <a:p>
            <a:pPr marL="285750" indent="-285750">
              <a:buFont typeface="Arial" panose="020B0604020202020204" pitchFamily="34" charset="0"/>
              <a:buChar char="•"/>
            </a:pPr>
            <a:r>
              <a:rPr lang="en-IN" dirty="0"/>
              <a:t>Certified by Duke University in Data Science Math Skills.</a:t>
            </a:r>
          </a:p>
          <a:p>
            <a:pPr marL="285750" indent="-285750">
              <a:buFont typeface="Arial" panose="020B0604020202020204" pitchFamily="34" charset="0"/>
              <a:buChar char="•"/>
            </a:pPr>
            <a:r>
              <a:rPr lang="en-IN" dirty="0"/>
              <a:t>Skills- R, Python, Data Science, Tableau (among others)</a:t>
            </a:r>
          </a:p>
          <a:p>
            <a:pPr marL="285750" indent="-285750">
              <a:buFont typeface="Arial" panose="020B0604020202020204" pitchFamily="34" charset="0"/>
              <a:buChar char="•"/>
            </a:pPr>
            <a:r>
              <a:rPr lang="en-IN" dirty="0"/>
              <a:t>Mentor at Yay-Lets Celebrate Education.</a:t>
            </a:r>
          </a:p>
          <a:p>
            <a:endParaRPr lang="en-IN" dirty="0"/>
          </a:p>
          <a:p>
            <a:r>
              <a:rPr lang="en-IN" dirty="0"/>
              <a:t>LinkedIn-</a:t>
            </a:r>
            <a:r>
              <a:rPr lang="en-US" sz="1800" dirty="0">
                <a:solidFill>
                  <a:schemeClr val="lt1"/>
                </a:solidFill>
                <a:latin typeface="Arial"/>
                <a:ea typeface="Arial"/>
                <a:cs typeface="Arial"/>
                <a:sym typeface="Arial"/>
                <a:hlinkClick r:id="rId4"/>
              </a:rPr>
              <a:t>https://www.linkedin.com/in/jasleen-sondhi/</a:t>
            </a:r>
            <a:endParaRPr lang="en-IN" dirty="0"/>
          </a:p>
          <a:p>
            <a:r>
              <a:rPr lang="en-IN" dirty="0"/>
              <a:t>Email- Jasleen.Sondhi@studentambassadors.com</a:t>
            </a:r>
          </a:p>
        </p:txBody>
      </p:sp>
    </p:spTree>
    <p:extLst>
      <p:ext uri="{BB962C8B-B14F-4D97-AF65-F5344CB8AC3E}">
        <p14:creationId xmlns:p14="http://schemas.microsoft.com/office/powerpoint/2010/main" val="2183225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29676" y="2202566"/>
            <a:ext cx="6637867" cy="1107996"/>
          </a:xfrm>
        </p:spPr>
        <p:txBody>
          <a:bodyPr/>
          <a:lstStyle/>
          <a:p>
            <a:r>
              <a:rPr lang="en-US" dirty="0"/>
              <a:t>How to apply for the GitHub Developer Student Pack</a:t>
            </a:r>
          </a:p>
        </p:txBody>
      </p:sp>
      <p:sp>
        <p:nvSpPr>
          <p:cNvPr id="5" name="Text Placeholder 4"/>
          <p:cNvSpPr>
            <a:spLocks noGrp="1"/>
          </p:cNvSpPr>
          <p:nvPr>
            <p:ph type="body" sz="quarter" idx="12"/>
          </p:nvPr>
        </p:nvSpPr>
        <p:spPr>
          <a:xfrm>
            <a:off x="329676" y="3429000"/>
            <a:ext cx="6655646" cy="307777"/>
          </a:xfrm>
        </p:spPr>
        <p:txBody>
          <a:bodyPr/>
          <a:lstStyle/>
          <a:p>
            <a:r>
              <a:rPr lang="en-US" dirty="0"/>
              <a:t>Jasleen Sondhi</a:t>
            </a:r>
          </a:p>
        </p:txBody>
      </p:sp>
      <p:pic>
        <p:nvPicPr>
          <p:cNvPr id="9" name="Picture 8">
            <a:extLst>
              <a:ext uri="{FF2B5EF4-FFF2-40B4-BE49-F238E27FC236}">
                <a16:creationId xmlns:a16="http://schemas.microsoft.com/office/drawing/2014/main" id="{2416EFD6-4610-4322-A0F5-590E6AF93AB9}"/>
              </a:ext>
            </a:extLst>
          </p:cNvPr>
          <p:cNvPicPr>
            <a:picLocks noChangeAspect="1"/>
          </p:cNvPicPr>
          <p:nvPr/>
        </p:nvPicPr>
        <p:blipFill>
          <a:blip r:embed="rId3"/>
          <a:stretch>
            <a:fillRect/>
          </a:stretch>
        </p:blipFill>
        <p:spPr>
          <a:xfrm>
            <a:off x="3463214" y="205485"/>
            <a:ext cx="6234260" cy="1953233"/>
          </a:xfrm>
          <a:prstGeom prst="rect">
            <a:avLst/>
          </a:prstGeom>
        </p:spPr>
      </p:pic>
      <p:sp>
        <p:nvSpPr>
          <p:cNvPr id="14" name="Rectangle 13">
            <a:extLst>
              <a:ext uri="{FF2B5EF4-FFF2-40B4-BE49-F238E27FC236}">
                <a16:creationId xmlns:a16="http://schemas.microsoft.com/office/drawing/2014/main" id="{36D06EEC-85E8-4FF7-BE79-5EB8243E5A20}"/>
              </a:ext>
            </a:extLst>
          </p:cNvPr>
          <p:cNvSpPr/>
          <p:nvPr/>
        </p:nvSpPr>
        <p:spPr bwMode="auto">
          <a:xfrm>
            <a:off x="329676" y="3855215"/>
            <a:ext cx="3695569" cy="1354771"/>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N"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3" name="Picture 12">
            <a:extLst>
              <a:ext uri="{FF2B5EF4-FFF2-40B4-BE49-F238E27FC236}">
                <a16:creationId xmlns:a16="http://schemas.microsoft.com/office/drawing/2014/main" id="{E4597342-D353-4DBB-8764-E206EC95A364}"/>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717" b="89914" l="7131" r="90000">
                        <a14:foregroundMark x1="20410" y1="47601" x2="20410" y2="47601"/>
                        <a14:foregroundMark x1="27869" y1="47601" x2="27869" y2="47601"/>
                        <a14:foregroundMark x1="26311" y1="56089" x2="26311" y2="56089"/>
                        <a14:foregroundMark x1="21475" y1="56950" x2="21475" y2="56950"/>
                        <a14:foregroundMark x1="21230" y1="53875" x2="21230" y2="53875"/>
                        <a14:foregroundMark x1="21148" y1="53875" x2="21148" y2="53875"/>
                        <a14:foregroundMark x1="21148" y1="53875" x2="21148" y2="53875"/>
                        <a14:foregroundMark x1="21148" y1="53875" x2="21148" y2="53875"/>
                        <a14:foregroundMark x1="20984" y1="55228" x2="21066" y2="56827"/>
                        <a14:foregroundMark x1="52869" y1="56827" x2="52869" y2="56827"/>
                        <a14:foregroundMark x1="52869" y1="56827" x2="52869" y2="56827"/>
                        <a14:foregroundMark x1="52869" y1="56827" x2="52869" y2="56827"/>
                        <a14:foregroundMark x1="67377" y1="69004" x2="67377" y2="69004"/>
                        <a14:foregroundMark x1="67377" y1="69004" x2="67377" y2="69004"/>
                        <a14:foregroundMark x1="67377" y1="69004" x2="67377" y2="69004"/>
                        <a14:foregroundMark x1="67131" y1="68758" x2="66885" y2="68758"/>
                        <a14:foregroundMark x1="78443" y1="67036" x2="78443" y2="67036"/>
                        <a14:foregroundMark x1="78443" y1="67036" x2="78443" y2="67036"/>
                        <a14:foregroundMark x1="78443" y1="67036" x2="78443" y2="67036"/>
                        <a14:foregroundMark x1="78443" y1="67036" x2="78443" y2="67036"/>
                        <a14:foregroundMark x1="78443" y1="67036" x2="78443" y2="67036"/>
                        <a14:foregroundMark x1="78443" y1="67036" x2="78770" y2="67036"/>
                        <a14:foregroundMark x1="78770" y1="67036" x2="78770" y2="67036"/>
                        <a14:foregroundMark x1="78770" y1="67036" x2="78770" y2="67036"/>
                        <a14:foregroundMark x1="78770" y1="67036" x2="79180" y2="66544"/>
                        <a14:foregroundMark x1="79180" y1="66175" x2="79180" y2="66175"/>
                        <a14:foregroundMark x1="79180" y1="66175" x2="79180" y2="66175"/>
                        <a14:foregroundMark x1="76311" y1="65560" x2="76311" y2="65560"/>
                        <a14:foregroundMark x1="76311" y1="65560" x2="76311" y2="65560"/>
                        <a14:foregroundMark x1="76311" y1="65560" x2="76311" y2="65560"/>
                        <a14:foregroundMark x1="76311" y1="65560" x2="76311" y2="65560"/>
                        <a14:foregroundMark x1="73934" y1="66544" x2="73934" y2="66544"/>
                        <a14:foregroundMark x1="74016" y1="66544" x2="74016" y2="66544"/>
                        <a14:foregroundMark x1="74016" y1="66544" x2="74016" y2="66544"/>
                        <a14:foregroundMark x1="74016" y1="66544" x2="74016" y2="66544"/>
                        <a14:foregroundMark x1="74016" y1="66544" x2="74016" y2="66544"/>
                        <a14:foregroundMark x1="74344" y1="65191" x2="74344" y2="65191"/>
                        <a14:foregroundMark x1="74344" y1="65191" x2="74344" y2="65191"/>
                        <a14:foregroundMark x1="71885" y1="66544" x2="71885" y2="66544"/>
                        <a14:foregroundMark x1="71803" y1="66544" x2="71803" y2="66544"/>
                        <a14:foregroundMark x1="71803" y1="66544" x2="71803" y2="66544"/>
                        <a14:foregroundMark x1="71803" y1="66544" x2="71803" y2="66544"/>
                        <a14:foregroundMark x1="69508" y1="63961" x2="69508" y2="63961"/>
                        <a14:foregroundMark x1="69508" y1="63961" x2="69508" y2="63961"/>
                        <a14:foregroundMark x1="69508" y1="63838" x2="69508" y2="63838"/>
                        <a14:foregroundMark x1="69508" y1="63838" x2="69508" y2="63838"/>
                        <a14:foregroundMark x1="55656" y1="55474" x2="55656" y2="55474"/>
                        <a14:foregroundMark x1="55656" y1="55474" x2="55656" y2="55474"/>
                        <a14:foregroundMark x1="55656" y1="55474" x2="55656" y2="55474"/>
                        <a14:foregroundMark x1="55656" y1="55474" x2="55656" y2="55474"/>
                        <a14:foregroundMark x1="71803" y1="64330" x2="71803" y2="64330"/>
                        <a14:foregroundMark x1="71803" y1="64330" x2="71803" y2="64330"/>
                        <a14:foregroundMark x1="80656" y1="68020" x2="80656" y2="68020"/>
                        <a14:foregroundMark x1="80656" y1="68020" x2="80656" y2="68020"/>
                        <a14:foregroundMark x1="80656" y1="68020" x2="80656" y2="68020"/>
                        <a14:foregroundMark x1="80656" y1="68020" x2="80656" y2="68020"/>
                        <a14:foregroundMark x1="83197" y1="69250" x2="83197" y2="69250"/>
                        <a14:foregroundMark x1="83197" y1="69127" x2="83197" y2="69127"/>
                        <a14:foregroundMark x1="83197" y1="69127" x2="83197" y2="69127"/>
                        <a14:foregroundMark x1="84672" y1="67528" x2="84672" y2="67528"/>
                        <a14:foregroundMark x1="84672" y1="67528" x2="84672" y2="67528"/>
                        <a14:foregroundMark x1="84672" y1="67528" x2="84672" y2="67528"/>
                        <a14:foregroundMark x1="53361" y1="57196" x2="53361" y2="57196"/>
                        <a14:foregroundMark x1="53361" y1="57196" x2="53361" y2="57196"/>
                        <a14:foregroundMark x1="25410" y1="47724" x2="25410" y2="47724"/>
                        <a14:foregroundMark x1="25410" y1="47601" x2="25410" y2="47601"/>
                        <a14:foregroundMark x1="7623" y1="63346" x2="7623" y2="63346"/>
                        <a14:foregroundMark x1="7623" y1="63223" x2="7623" y2="63223"/>
                        <a14:foregroundMark x1="7623" y1="63100" x2="7623" y2="63100"/>
                        <a14:foregroundMark x1="7623" y1="63100" x2="7623" y2="63100"/>
                        <a14:foregroundMark x1="7623" y1="63100" x2="7623" y2="63100"/>
                        <a14:foregroundMark x1="21885" y1="55966" x2="21885" y2="55966"/>
                        <a14:foregroundMark x1="21885" y1="55966" x2="21885" y2="55966"/>
                        <a14:foregroundMark x1="21885" y1="55966" x2="21885" y2="55966"/>
                        <a14:foregroundMark x1="21803" y1="56581" x2="21803" y2="56581"/>
                        <a14:foregroundMark x1="21803" y1="56581" x2="21803" y2="56581"/>
                        <a14:foregroundMark x1="23115" y1="54859" x2="23115" y2="54859"/>
                        <a14:foregroundMark x1="23115" y1="54859" x2="23115" y2="54859"/>
                        <a14:foregroundMark x1="23115" y1="54859" x2="23115" y2="54859"/>
                        <a14:foregroundMark x1="22377" y1="54244" x2="22377" y2="54244"/>
                        <a14:foregroundMark x1="22377" y1="54244" x2="22377" y2="54244"/>
                        <a14:foregroundMark x1="22377" y1="54121" x2="22377" y2="54121"/>
                        <a14:foregroundMark x1="22377" y1="54121" x2="22377" y2="54121"/>
                        <a14:foregroundMark x1="35164" y1="65806" x2="35164" y2="65806"/>
                        <a14:foregroundMark x1="35164" y1="65806" x2="35164" y2="65806"/>
                        <a14:foregroundMark x1="35164" y1="65806" x2="35164" y2="65806"/>
                        <a14:foregroundMark x1="35164" y1="65806" x2="35164" y2="65806"/>
                        <a14:foregroundMark x1="35164" y1="65806" x2="35164" y2="65806"/>
                        <a14:foregroundMark x1="35164" y1="65806" x2="35164" y2="65806"/>
                        <a14:foregroundMark x1="37213" y1="64699" x2="37213" y2="64699"/>
                        <a14:foregroundMark x1="37213" y1="64699" x2="37213" y2="64699"/>
                        <a14:foregroundMark x1="37213" y1="64699" x2="37213" y2="64699"/>
                        <a14:foregroundMark x1="37213" y1="64699" x2="37213" y2="64699"/>
                        <a14:foregroundMark x1="38852" y1="65191" x2="38852" y2="65191"/>
                        <a14:foregroundMark x1="38852" y1="65191" x2="38852" y2="65191"/>
                        <a14:foregroundMark x1="38852" y1="65191" x2="38852" y2="65191"/>
                        <a14:foregroundMark x1="40164" y1="65068" x2="40164" y2="65068"/>
                        <a14:foregroundMark x1="40164" y1="65068" x2="40164" y2="65068"/>
                        <a14:foregroundMark x1="40164" y1="65068" x2="40164" y2="65068"/>
                        <a14:foregroundMark x1="29344" y1="65068" x2="29344" y2="65068"/>
                        <a14:foregroundMark x1="29344" y1="65068" x2="29344" y2="65068"/>
                        <a14:foregroundMark x1="28770" y1="67036" x2="28770" y2="67036"/>
                        <a14:foregroundMark x1="28770" y1="67036" x2="28770" y2="67036"/>
                        <a14:foregroundMark x1="28770" y1="67036" x2="28770" y2="67036"/>
                        <a14:foregroundMark x1="31967" y1="68020" x2="31967" y2="68020"/>
                        <a14:foregroundMark x1="31967" y1="68020" x2="31967" y2="68020"/>
                        <a14:foregroundMark x1="31967" y1="68020" x2="31967" y2="68020"/>
                        <a14:foregroundMark x1="21721" y1="65560" x2="21721" y2="65560"/>
                        <a14:foregroundMark x1="21721" y1="65437" x2="21721" y2="65437"/>
                        <a14:foregroundMark x1="21721" y1="65437" x2="21721" y2="65437"/>
                        <a14:foregroundMark x1="25574" y1="65806" x2="25574" y2="65806"/>
                        <a14:foregroundMark x1="25656" y1="65806" x2="25656" y2="65806"/>
                        <a14:foregroundMark x1="25738" y1="65806" x2="25738" y2="65806"/>
                        <a14:foregroundMark x1="26393" y1="65929" x2="26393" y2="65929"/>
                        <a14:foregroundMark x1="26393" y1="65929" x2="26393" y2="65929"/>
                        <a14:foregroundMark x1="26393" y1="65929" x2="26393" y2="65929"/>
                        <a14:foregroundMark x1="27049" y1="67405" x2="27049" y2="67405"/>
                        <a14:foregroundMark x1="27131" y1="67528" x2="27131" y2="67528"/>
                        <a14:foregroundMark x1="14672" y1="66421" x2="14672" y2="66421"/>
                        <a14:foregroundMark x1="14672" y1="66544" x2="14672" y2="66544"/>
                        <a14:foregroundMark x1="14754" y1="66667" x2="14754" y2="66667"/>
                        <a14:foregroundMark x1="15000" y1="62731" x2="15000" y2="62731"/>
                        <a14:foregroundMark x1="15000" y1="62485" x2="15000" y2="62485"/>
                        <a14:foregroundMark x1="16803" y1="66421" x2="16803" y2="66421"/>
                        <a14:foregroundMark x1="16803" y1="66421" x2="16803" y2="66421"/>
                        <a14:foregroundMark x1="16803" y1="66298" x2="16803" y2="66298"/>
                        <a14:foregroundMark x1="10902" y1="66913" x2="10902" y2="66913"/>
                        <a14:foregroundMark x1="10984" y1="66913" x2="10984" y2="66913"/>
                        <a14:foregroundMark x1="10984" y1="66913" x2="10984" y2="66913"/>
                        <a14:foregroundMark x1="12869" y1="63346" x2="12869" y2="63346"/>
                        <a14:foregroundMark x1="12869" y1="63346" x2="12869" y2="63346"/>
                        <a14:foregroundMark x1="12623" y1="67159" x2="12623" y2="67159"/>
                        <a14:foregroundMark x1="12623" y1="67159" x2="12623" y2="67159"/>
                        <a14:foregroundMark x1="7377" y1="67651" x2="7377" y2="67651"/>
                        <a14:foregroundMark x1="7377" y1="67651" x2="7377" y2="67651"/>
                        <a14:foregroundMark x1="7131" y1="67651" x2="7131" y2="67651"/>
                        <a14:foregroundMark x1="53197" y1="58057" x2="53197" y2="58057"/>
                        <a14:foregroundMark x1="53197" y1="58057" x2="53197" y2="58057"/>
                        <a14:foregroundMark x1="54098" y1="56581" x2="54098" y2="56581"/>
                        <a14:foregroundMark x1="53852" y1="56581" x2="53852" y2="56581"/>
                        <a14:foregroundMark x1="54590" y1="55966" x2="54590" y2="55966"/>
                        <a14:foregroundMark x1="54672" y1="55966" x2="54672" y2="55966"/>
                        <a14:foregroundMark x1="27377" y1="54613" x2="27377" y2="54613"/>
                        <a14:foregroundMark x1="27295" y1="54613" x2="27295" y2="54613"/>
                        <a14:foregroundMark x1="27213" y1="54613" x2="27213" y2="54613"/>
                        <a14:foregroundMark x1="27049" y1="55720" x2="27049" y2="55720"/>
                        <a14:foregroundMark x1="22951" y1="51907" x2="22951" y2="51907"/>
                        <a14:foregroundMark x1="23443" y1="52153" x2="23443" y2="52153"/>
                        <a14:foregroundMark x1="23689" y1="51661" x2="23689" y2="51661"/>
                        <a14:backgroundMark x1="22787" y1="51169" x2="22787" y2="51169"/>
                        <a14:backgroundMark x1="21721" y1="51046" x2="21721" y2="51046"/>
                        <a14:backgroundMark x1="24180" y1="55474" x2="24180" y2="55474"/>
                        <a14:backgroundMark x1="25082" y1="68758" x2="25082" y2="68758"/>
                        <a14:backgroundMark x1="85656" y1="68266" x2="85656" y2="68266"/>
                        <a14:backgroundMark x1="79836" y1="68020" x2="79836" y2="68020"/>
                        <a14:backgroundMark x1="24098" y1="51538" x2="24098" y2="51538"/>
                        <a14:backgroundMark x1="24098" y1="47970" x2="24098" y2="47970"/>
                      </a14:backgroundRemoval>
                    </a14:imgEffect>
                  </a14:imgLayer>
                </a14:imgProps>
              </a:ext>
            </a:extLst>
          </a:blip>
          <a:stretch>
            <a:fillRect/>
          </a:stretch>
        </p:blipFill>
        <p:spPr>
          <a:xfrm>
            <a:off x="150567" y="3081525"/>
            <a:ext cx="4355009" cy="2902150"/>
          </a:xfrm>
          <a:prstGeom prst="rect">
            <a:avLst/>
          </a:prstGeom>
        </p:spPr>
      </p:pic>
    </p:spTree>
    <p:extLst>
      <p:ext uri="{BB962C8B-B14F-4D97-AF65-F5344CB8AC3E}">
        <p14:creationId xmlns:p14="http://schemas.microsoft.com/office/powerpoint/2010/main" val="9114275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fill="hold"/>
                                        <p:tgtEl>
                                          <p:spTgt spid="13"/>
                                        </p:tgtEl>
                                        <p:attrNameLst>
                                          <p:attrName>ppt_x</p:attrName>
                                        </p:attrNameLst>
                                      </p:cBhvr>
                                      <p:tavLst>
                                        <p:tav tm="0">
                                          <p:val>
                                            <p:strVal val="#ppt_x"/>
                                          </p:val>
                                        </p:tav>
                                        <p:tav tm="100000">
                                          <p:val>
                                            <p:strVal val="#ppt_x"/>
                                          </p:val>
                                        </p:tav>
                                      </p:tavLst>
                                    </p:anim>
                                    <p:anim calcmode="lin" valueType="num">
                                      <p:cBhvr additive="base">
                                        <p:cTn id="1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321004"/>
            <a:ext cx="6637867" cy="1107996"/>
          </a:xfrm>
        </p:spPr>
        <p:txBody>
          <a:bodyPr/>
          <a:lstStyle/>
          <a:p>
            <a:r>
              <a:rPr lang="en-US" dirty="0"/>
              <a:t>What is the Student Developer Pack?</a:t>
            </a:r>
          </a:p>
        </p:txBody>
      </p:sp>
      <p:sp>
        <p:nvSpPr>
          <p:cNvPr id="5" name="Text Placeholder 4"/>
          <p:cNvSpPr>
            <a:spLocks noGrp="1"/>
          </p:cNvSpPr>
          <p:nvPr>
            <p:ph type="body" sz="quarter" idx="12"/>
          </p:nvPr>
        </p:nvSpPr>
        <p:spPr>
          <a:xfrm>
            <a:off x="584200" y="3543143"/>
            <a:ext cx="11331280" cy="2462213"/>
          </a:xfrm>
        </p:spPr>
        <p:txBody>
          <a:bodyPr/>
          <a:lstStyle/>
          <a:p>
            <a:r>
              <a:rPr lang="en-US" dirty="0"/>
              <a:t>Most of the professional-grade software comes at a cost that, all most all the students in this world can’t afford, this is where GitHub Education comes into the picture. GitHub Education is an platform which offers students real-world experience with free access to various developer tools.</a:t>
            </a:r>
          </a:p>
          <a:p>
            <a:endParaRPr lang="en-US" dirty="0"/>
          </a:p>
          <a:p>
            <a:r>
              <a:rPr lang="en-US" dirty="0"/>
              <a:t>There is a range of software and learning tools one can get for free with GitHub Education, a list has been linked </a:t>
            </a:r>
            <a:r>
              <a:rPr lang="en-US" dirty="0">
                <a:hlinkClick r:id="rId3"/>
              </a:rPr>
              <a:t>here.</a:t>
            </a:r>
            <a:endParaRPr lang="en-US" dirty="0"/>
          </a:p>
        </p:txBody>
      </p:sp>
      <p:pic>
        <p:nvPicPr>
          <p:cNvPr id="3" name="Picture 2">
            <a:extLst>
              <a:ext uri="{FF2B5EF4-FFF2-40B4-BE49-F238E27FC236}">
                <a16:creationId xmlns:a16="http://schemas.microsoft.com/office/drawing/2014/main" id="{4C97A2BE-32FB-4092-AF65-D93507DA7B25}"/>
              </a:ext>
            </a:extLst>
          </p:cNvPr>
          <p:cNvPicPr>
            <a:picLocks noChangeAspect="1"/>
          </p:cNvPicPr>
          <p:nvPr/>
        </p:nvPicPr>
        <p:blipFill>
          <a:blip r:embed="rId4"/>
          <a:stretch>
            <a:fillRect/>
          </a:stretch>
        </p:blipFill>
        <p:spPr>
          <a:xfrm>
            <a:off x="6847788" y="409771"/>
            <a:ext cx="5246802" cy="2754571"/>
          </a:xfrm>
          <a:prstGeom prst="rect">
            <a:avLst/>
          </a:prstGeom>
        </p:spPr>
      </p:pic>
    </p:spTree>
    <p:extLst>
      <p:ext uri="{BB962C8B-B14F-4D97-AF65-F5344CB8AC3E}">
        <p14:creationId xmlns:p14="http://schemas.microsoft.com/office/powerpoint/2010/main" val="2992897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Requirements</a:t>
            </a:r>
          </a:p>
        </p:txBody>
      </p:sp>
      <p:sp>
        <p:nvSpPr>
          <p:cNvPr id="6" name="Text Placeholder 5"/>
          <p:cNvSpPr>
            <a:spLocks noGrp="1"/>
          </p:cNvSpPr>
          <p:nvPr>
            <p:ph type="body" sz="quarter" idx="4294967295"/>
          </p:nvPr>
        </p:nvSpPr>
        <p:spPr>
          <a:xfrm>
            <a:off x="584200" y="1300899"/>
            <a:ext cx="11018520" cy="4873658"/>
          </a:xfrm>
        </p:spPr>
        <p:txBody>
          <a:bodyPr/>
          <a:lstStyle/>
          <a:p>
            <a:pPr marL="0" indent="0">
              <a:buNone/>
            </a:pPr>
            <a:r>
              <a:rPr lang="en-US" dirty="0"/>
              <a:t>To be eligible for the GitHub Student Developer Pack, you must:</a:t>
            </a:r>
          </a:p>
          <a:p>
            <a:r>
              <a:rPr lang="en-US" dirty="0"/>
              <a:t>Be currently enrolled in a degree or diploma granting course of study such as a high school, secondary school, college, university, homeschool, or similar educational institution</a:t>
            </a:r>
          </a:p>
          <a:p>
            <a:r>
              <a:rPr lang="en-US" dirty="0"/>
              <a:t>Have a verifiable school-issued email address or upload documents that prove your current student status</a:t>
            </a:r>
          </a:p>
          <a:p>
            <a:r>
              <a:rPr lang="en-US" dirty="0"/>
              <a:t>Have a GitHub user account</a:t>
            </a:r>
          </a:p>
          <a:p>
            <a:r>
              <a:rPr lang="en-US" dirty="0"/>
              <a:t>Be at least 13 years</a:t>
            </a:r>
          </a:p>
        </p:txBody>
      </p:sp>
    </p:spTree>
    <p:extLst>
      <p:ext uri="{BB962C8B-B14F-4D97-AF65-F5344CB8AC3E}">
        <p14:creationId xmlns:p14="http://schemas.microsoft.com/office/powerpoint/2010/main" val="1369338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6">
            <a:extLst>
              <a:ext uri="{FF2B5EF4-FFF2-40B4-BE49-F238E27FC236}">
                <a16:creationId xmlns:a16="http://schemas.microsoft.com/office/drawing/2014/main" id="{2961B8FD-8AB8-4F49-B6D3-9809A6A76611}"/>
              </a:ext>
            </a:extLst>
          </p:cNvPr>
          <p:cNvSpPr txBox="1">
            <a:spLocks/>
          </p:cNvSpPr>
          <p:nvPr/>
        </p:nvSpPr>
        <p:spPr>
          <a:xfrm>
            <a:off x="588263" y="457200"/>
            <a:ext cx="11018520" cy="553998"/>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IN"/>
              <a:t>Application Process</a:t>
            </a:r>
          </a:p>
        </p:txBody>
      </p:sp>
      <p:sp>
        <p:nvSpPr>
          <p:cNvPr id="9" name="Text Placeholder 5">
            <a:extLst>
              <a:ext uri="{FF2B5EF4-FFF2-40B4-BE49-F238E27FC236}">
                <a16:creationId xmlns:a16="http://schemas.microsoft.com/office/drawing/2014/main" id="{8B7F53D4-9672-467A-874D-7D6419908272}"/>
              </a:ext>
            </a:extLst>
          </p:cNvPr>
          <p:cNvSpPr txBox="1">
            <a:spLocks/>
          </p:cNvSpPr>
          <p:nvPr/>
        </p:nvSpPr>
        <p:spPr>
          <a:xfrm>
            <a:off x="331867" y="1179846"/>
            <a:ext cx="10688067" cy="4050340"/>
          </a:xfrm>
          <a:prstGeom prst="rect">
            <a:avLst/>
          </a:prstGeom>
        </p:spPr>
        <p:txBody>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Go to </a:t>
            </a:r>
            <a:r>
              <a:rPr lang="en-US" sz="2400" dirty="0">
                <a:hlinkClick r:id="rId3"/>
              </a:rPr>
              <a:t>GitHub Education </a:t>
            </a:r>
            <a:r>
              <a:rPr lang="en-US" sz="2400" dirty="0"/>
              <a:t>and, in the top right, click </a:t>
            </a:r>
            <a:r>
              <a:rPr lang="en-US" sz="2400" b="1" dirty="0"/>
              <a:t>Get benefits.</a:t>
            </a:r>
          </a:p>
          <a:p>
            <a:r>
              <a:rPr lang="en-US" sz="2400" b="1" dirty="0"/>
              <a:t>Under "Which best describes your academic status?", select Student.</a:t>
            </a:r>
          </a:p>
          <a:p>
            <a:r>
              <a:rPr lang="en-US" sz="2400" b="1" dirty="0"/>
              <a:t>Select or add the email address you use for school. </a:t>
            </a:r>
          </a:p>
          <a:p>
            <a:r>
              <a:rPr lang="en-US" sz="2400" b="1" dirty="0"/>
              <a:t>For example- </a:t>
            </a:r>
            <a:r>
              <a:rPr lang="en-US" sz="2400" b="1" dirty="0">
                <a:hlinkClick r:id="rId4"/>
              </a:rPr>
              <a:t>MS18XXX@mccblr.edu.in</a:t>
            </a:r>
            <a:endParaRPr lang="en-US" sz="2400" b="1" dirty="0"/>
          </a:p>
          <a:p>
            <a:r>
              <a:rPr lang="en-US" sz="2400" b="1" dirty="0"/>
              <a:t>If prompted, upload proof of your academic status.</a:t>
            </a:r>
          </a:p>
          <a:p>
            <a:r>
              <a:rPr lang="en-US" sz="2400" b="1" dirty="0"/>
              <a:t>Enter your school's name.</a:t>
            </a:r>
          </a:p>
          <a:p>
            <a:r>
              <a:rPr lang="en-US" sz="2400" b="1" dirty="0"/>
              <a:t>Describe how you plan to use GitHub.</a:t>
            </a:r>
          </a:p>
          <a:p>
            <a:r>
              <a:rPr lang="en-US" sz="2400" b="1" dirty="0"/>
              <a:t>Verify your application details, then click Submit your information.</a:t>
            </a:r>
          </a:p>
        </p:txBody>
      </p:sp>
    </p:spTree>
    <p:extLst>
      <p:ext uri="{BB962C8B-B14F-4D97-AF65-F5344CB8AC3E}">
        <p14:creationId xmlns:p14="http://schemas.microsoft.com/office/powerpoint/2010/main" val="3145055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1661993"/>
          </a:xfrm>
        </p:spPr>
        <p:txBody>
          <a:bodyPr/>
          <a:lstStyle/>
          <a:p>
            <a:pPr algn="ctr"/>
            <a:br>
              <a:rPr lang="en-US" dirty="0"/>
            </a:br>
            <a:r>
              <a:rPr lang="en-US" dirty="0"/>
              <a:t>Once your application is accepted you will be able to access the Developer Tools!</a:t>
            </a:r>
          </a:p>
        </p:txBody>
      </p:sp>
      <p:pic>
        <p:nvPicPr>
          <p:cNvPr id="2050" name="Picture 2">
            <a:extLst>
              <a:ext uri="{FF2B5EF4-FFF2-40B4-BE49-F238E27FC236}">
                <a16:creationId xmlns:a16="http://schemas.microsoft.com/office/drawing/2014/main" id="{F43866DC-12C0-4EFC-9191-A055CF2888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0075" y="2624432"/>
            <a:ext cx="5835393" cy="30882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78844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51204" y="4187735"/>
            <a:ext cx="9144000" cy="498598"/>
          </a:xfrm>
        </p:spPr>
        <p:txBody>
          <a:bodyPr/>
          <a:lstStyle/>
          <a:p>
            <a:r>
              <a:rPr lang="en-US" dirty="0"/>
              <a:t>GitHub Campus Expert Program</a:t>
            </a:r>
          </a:p>
        </p:txBody>
      </p:sp>
      <p:pic>
        <p:nvPicPr>
          <p:cNvPr id="3074" name="Picture 2">
            <a:extLst>
              <a:ext uri="{FF2B5EF4-FFF2-40B4-BE49-F238E27FC236}">
                <a16:creationId xmlns:a16="http://schemas.microsoft.com/office/drawing/2014/main" id="{F454A42D-BF33-4E74-A0E2-861A415710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34459"/>
            <a:ext cx="7620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6950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wipe(down)">
                                      <p:cBhvr>
                                        <p:cTn id="7" dur="500"/>
                                        <p:tgtEl>
                                          <p:spTgt spid="30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56935" y="1650837"/>
            <a:ext cx="9144000" cy="498598"/>
          </a:xfrm>
        </p:spPr>
        <p:txBody>
          <a:bodyPr/>
          <a:lstStyle/>
          <a:p>
            <a:r>
              <a:rPr lang="en-US" dirty="0"/>
              <a:t>What is a Campus Expert?</a:t>
            </a:r>
          </a:p>
        </p:txBody>
      </p:sp>
      <p:sp>
        <p:nvSpPr>
          <p:cNvPr id="5" name="TextBox 4">
            <a:extLst>
              <a:ext uri="{FF2B5EF4-FFF2-40B4-BE49-F238E27FC236}">
                <a16:creationId xmlns:a16="http://schemas.microsoft.com/office/drawing/2014/main" id="{0BEE67AD-A90C-446F-BBFD-522DED1127F9}"/>
              </a:ext>
            </a:extLst>
          </p:cNvPr>
          <p:cNvSpPr txBox="1"/>
          <p:nvPr/>
        </p:nvSpPr>
        <p:spPr>
          <a:xfrm>
            <a:off x="351147" y="3305642"/>
            <a:ext cx="10376554" cy="1938992"/>
          </a:xfrm>
          <a:prstGeom prst="rect">
            <a:avLst/>
          </a:prstGeom>
          <a:noFill/>
        </p:spPr>
        <p:txBody>
          <a:bodyPr wrap="square">
            <a:spAutoFit/>
          </a:bodyPr>
          <a:lstStyle/>
          <a:p>
            <a:r>
              <a:rPr lang="en-US" sz="2400" spc="-50" dirty="0">
                <a:ln w="3175">
                  <a:noFill/>
                </a:ln>
                <a:gradFill>
                  <a:gsLst>
                    <a:gs pos="1250">
                      <a:schemeClr val="tx1"/>
                    </a:gs>
                    <a:gs pos="100000">
                      <a:schemeClr val="tx1"/>
                    </a:gs>
                  </a:gsLst>
                  <a:lin ang="5400000" scaled="0"/>
                </a:gradFill>
                <a:latin typeface="+mj-lt"/>
                <a:cs typeface="Segoe UI" pitchFamily="34" charset="0"/>
              </a:rPr>
              <a:t>People learn better when they can learn with a community of likeminded peers. A Campus Expert is a student trained to build a strong technical community, on campus. As well as training, Campus Experts have access to resources and support from GitHub, such as swag, sponsorship, and the opportunity to attend events like GitHub Universe.</a:t>
            </a:r>
            <a:endParaRPr lang="en-IN" sz="2400" spc="-50" dirty="0">
              <a:ln w="3175">
                <a:noFill/>
              </a:ln>
              <a:gradFill>
                <a:gsLst>
                  <a:gs pos="1250">
                    <a:schemeClr val="tx1"/>
                  </a:gs>
                  <a:gs pos="100000">
                    <a:schemeClr val="tx1"/>
                  </a:gs>
                </a:gsLst>
                <a:lin ang="5400000" scaled="0"/>
              </a:gradFill>
              <a:latin typeface="+mj-lt"/>
              <a:cs typeface="Segoe UI" pitchFamily="34" charset="0"/>
            </a:endParaRPr>
          </a:p>
        </p:txBody>
      </p:sp>
      <p:pic>
        <p:nvPicPr>
          <p:cNvPr id="5122" name="Picture 2">
            <a:extLst>
              <a:ext uri="{FF2B5EF4-FFF2-40B4-BE49-F238E27FC236}">
                <a16:creationId xmlns:a16="http://schemas.microsoft.com/office/drawing/2014/main" id="{FF86EDF1-E744-4153-9A89-973F928AEE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7931" y="229624"/>
            <a:ext cx="4486766" cy="29911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983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fade">
                                      <p:cBhvr>
                                        <p:cTn id="7" dur="1000"/>
                                        <p:tgtEl>
                                          <p:spTgt spid="5122"/>
                                        </p:tgtEl>
                                      </p:cBhvr>
                                    </p:animEffect>
                                    <p:anim calcmode="lin" valueType="num">
                                      <p:cBhvr>
                                        <p:cTn id="8" dur="1000" fill="hold"/>
                                        <p:tgtEl>
                                          <p:spTgt spid="5122"/>
                                        </p:tgtEl>
                                        <p:attrNameLst>
                                          <p:attrName>ppt_x</p:attrName>
                                        </p:attrNameLst>
                                      </p:cBhvr>
                                      <p:tavLst>
                                        <p:tav tm="0">
                                          <p:val>
                                            <p:strVal val="#ppt_x"/>
                                          </p:val>
                                        </p:tav>
                                        <p:tav tm="100000">
                                          <p:val>
                                            <p:strVal val="#ppt_x"/>
                                          </p:val>
                                        </p:tav>
                                      </p:tavLst>
                                    </p:anim>
                                    <p:anim calcmode="lin" valueType="num">
                                      <p:cBhvr>
                                        <p:cTn id="9" dur="1000" fill="hold"/>
                                        <p:tgtEl>
                                          <p:spTgt spid="51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6d3b3f7c-4b71-40c9-8fff-4f7fb96ddea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6B78FCE4F94D941B32D6B6061C29C09" ma:contentTypeVersion="6" ma:contentTypeDescription="Create a new document." ma:contentTypeScope="" ma:versionID="e60c1c03b30260006a1d1ff9f7138066">
  <xsd:schema xmlns:xsd="http://www.w3.org/2001/XMLSchema" xmlns:xs="http://www.w3.org/2001/XMLSchema" xmlns:p="http://schemas.microsoft.com/office/2006/metadata/properties" xmlns:ns2="976fdccd-ca8b-4477-a16f-3129ac8e5ee5" xmlns:ns3="6d3b3f7c-4b71-40c9-8fff-4f7fb96ddea0" targetNamespace="http://schemas.microsoft.com/office/2006/metadata/properties" ma:root="true" ma:fieldsID="36db65670a08b7ac857e594ec6bc08a7" ns2:_="" ns3:_="">
    <xsd:import namespace="976fdccd-ca8b-4477-a16f-3129ac8e5ee5"/>
    <xsd:import namespace="6d3b3f7c-4b71-40c9-8fff-4f7fb96ddea0"/>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76fdccd-ca8b-4477-a16f-3129ac8e5ee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d3b3f7c-4b71-40c9-8fff-4f7fb96ddea0"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http://schemas.microsoft.com/office/2006/metadata/properties"/>
    <ds:schemaRef ds:uri="http://purl.org/dc/dcmitype/"/>
    <ds:schemaRef ds:uri="http://purl.org/dc/elements/1.1/"/>
    <ds:schemaRef ds:uri="http://schemas.openxmlformats.org/package/2006/metadata/core-properties"/>
    <ds:schemaRef ds:uri="http://www.w3.org/XML/1998/namespace"/>
    <ds:schemaRef ds:uri="http://purl.org/dc/terms/"/>
    <ds:schemaRef ds:uri="http://schemas.microsoft.com/office/infopath/2007/PartnerControls"/>
    <ds:schemaRef ds:uri="965de625-df5b-42e9-a277-2113da4f1195"/>
    <ds:schemaRef ds:uri="dcf5ddc1-fb1d-440f-849a-6450bddbaed7"/>
    <ds:schemaRef ds:uri="6d3b3f7c-4b71-40c9-8fff-4f7fb96ddea0"/>
  </ds:schemaRefs>
</ds:datastoreItem>
</file>

<file path=customXml/itemProps3.xml><?xml version="1.0" encoding="utf-8"?>
<ds:datastoreItem xmlns:ds="http://schemas.openxmlformats.org/officeDocument/2006/customXml" ds:itemID="{22B300F8-02BB-451A-A12F-025F0CFD590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76fdccd-ca8b-4477-a16f-3129ac8e5ee5"/>
    <ds:schemaRef ds:uri="6d3b3f7c-4b71-40c9-8fff-4f7fb96dde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WHITE TEMPLATE</Template>
  <TotalTime>1222</TotalTime>
  <Words>925</Words>
  <Application>Microsoft Office PowerPoint</Application>
  <PresentationFormat>Widescreen</PresentationFormat>
  <Paragraphs>76</Paragraphs>
  <Slides>12</Slides>
  <Notes>11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12</vt:i4>
      </vt:variant>
    </vt:vector>
  </HeadingPairs>
  <TitlesOfParts>
    <vt:vector size="22" baseType="lpstr">
      <vt:lpstr>-apple-system</vt:lpstr>
      <vt:lpstr>Arial</vt:lpstr>
      <vt:lpstr>Consolas</vt:lpstr>
      <vt:lpstr>Segoe UI</vt:lpstr>
      <vt:lpstr>Segoe UI Light</vt:lpstr>
      <vt:lpstr>Segoe UI Semibold</vt:lpstr>
      <vt:lpstr>Segoe UI Semilight</vt:lpstr>
      <vt:lpstr>Wingdings</vt:lpstr>
      <vt:lpstr>WHITE TEMPLATE</vt:lpstr>
      <vt:lpstr>SOFT BLACK TEMPLATE</vt:lpstr>
      <vt:lpstr>PowerPoint Presentation</vt:lpstr>
      <vt:lpstr>Jasleen Kaur Sondhi</vt:lpstr>
      <vt:lpstr>How to apply for the GitHub Developer Student Pack</vt:lpstr>
      <vt:lpstr>What is the Student Developer Pack?</vt:lpstr>
      <vt:lpstr>Requirements</vt:lpstr>
      <vt:lpstr>PowerPoint Presentation</vt:lpstr>
      <vt:lpstr> Once your application is accepted you will be able to access the Developer Tools!</vt:lpstr>
      <vt:lpstr>GitHub Campus Expert Program</vt:lpstr>
      <vt:lpstr>What is a Campus Expert?</vt:lpstr>
      <vt:lpstr>How do I become a Campus Expert?</vt:lpstr>
      <vt:lpstr>What are the benefits that I will get?</vt:lpstr>
      <vt:lpstr>Thank you!</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Jasleen Sondhi</cp:lastModifiedBy>
  <cp:revision>71</cp:revision>
  <dcterms:created xsi:type="dcterms:W3CDTF">2019-03-28T18:40:02Z</dcterms:created>
  <dcterms:modified xsi:type="dcterms:W3CDTF">2021-03-06T08:14:57Z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0x010100F6B78FCE4F94D941B32D6B6061C29C09</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